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56" r:id="rId3"/>
    <p:sldId id="258" r:id="rId4"/>
    <p:sldId id="259" r:id="rId5"/>
    <p:sldId id="260" r:id="rId6"/>
    <p:sldId id="262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78" r:id="rId15"/>
    <p:sldId id="280" r:id="rId16"/>
    <p:sldId id="279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C701F-38A8-4221-92E9-8726FE2098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766A55-7D18-453F-97B3-704D81D232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40379"/>
            <a:ext cx="864096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32656"/>
            <a:ext cx="1850962" cy="123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332656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Библиотека</a:t>
            </a:r>
          </a:p>
          <a:p>
            <a:r>
              <a:rPr lang="ru-RU" dirty="0" smtClean="0"/>
              <a:t>Казанской государственной академии </a:t>
            </a:r>
            <a:r>
              <a:rPr lang="ru-RU" dirty="0"/>
              <a:t>ветеринарной медицины имени </a:t>
            </a:r>
            <a:r>
              <a:rPr lang="ru-RU" dirty="0" smtClean="0"/>
              <a:t>Н.Э. Баумана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022437" y="5877272"/>
            <a:ext cx="5977423" cy="5040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Харисова Ч.А., заведующий библиотекой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348881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chemeClr val="accent1"/>
                </a:solidFill>
              </a:rPr>
              <a:t>Инструкция </a:t>
            </a:r>
            <a:r>
              <a:rPr lang="ru-RU" sz="3200" b="1" dirty="0">
                <a:solidFill>
                  <a:schemeClr val="accent1"/>
                </a:solidFill>
              </a:rPr>
              <a:t>по работе на портале Научной электронной библиотеки eLIBRARY.RU и SCIENCE INDEX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0" y="2564904"/>
            <a:ext cx="71738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28495" b="6250"/>
          <a:stretch/>
        </p:blipFill>
        <p:spPr bwMode="auto">
          <a:xfrm>
            <a:off x="287016" y="0"/>
            <a:ext cx="8856984" cy="592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856984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ерейти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по ссылке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 раздел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"Анализ публикационной активности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" 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71800" y="4509120"/>
            <a:ext cx="337961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0088" b="6250"/>
          <a:stretch/>
        </p:blipFill>
        <p:spPr bwMode="auto">
          <a:xfrm>
            <a:off x="107504" y="116632"/>
            <a:ext cx="896550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805264"/>
            <a:ext cx="8965502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панели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Инструменты«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(справа) открыть вкладку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«Список ссылок на работы автора»</a:t>
            </a:r>
            <a:endParaRPr lang="ru-RU" sz="2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64288" y="2348880"/>
            <a:ext cx="170648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9812" r="12084" b="13138"/>
          <a:stretch/>
        </p:blipFill>
        <p:spPr bwMode="auto">
          <a:xfrm>
            <a:off x="251520" y="188640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38434" y="1050575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59748" y="1381349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4184">
            <a:off x="6121268" y="2104392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3999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чтобы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найти в списке непривязанные ссылки, необходимо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выбрать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поля: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«ссылки из всех публикаций на портале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elibrary.ru»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«непривязанные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ссылки,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которые могут принадлежать данному автору»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далее нажать на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поиск</a:t>
            </a:r>
            <a:endParaRPr lang="ru-RU" sz="21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1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4961" r="10422" b="4464"/>
          <a:stretch/>
        </p:blipFill>
        <p:spPr bwMode="auto">
          <a:xfrm>
            <a:off x="338812" y="188640"/>
            <a:ext cx="855427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3999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открытом списке найти ссылки,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выделить их и выбрать операцию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"Добавить выделенные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ссылки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в список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цитирований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автора"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 панели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"Инструменты"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(справа) 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72210" y="3447589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31882" y="4084453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019">
            <a:off x="8296697" y="3086628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1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45224"/>
            <a:ext cx="9144000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Если в разделе </a:t>
            </a:r>
            <a:r>
              <a:rPr lang="ru-RU" sz="2100" i="1" dirty="0" smtClean="0">
                <a:solidFill>
                  <a:srgbClr val="002060"/>
                </a:solidFill>
              </a:rPr>
              <a:t>«Список цитирований автора» </a:t>
            </a:r>
            <a:r>
              <a:rPr lang="ru-RU" sz="2100" dirty="0" smtClean="0">
                <a:solidFill>
                  <a:srgbClr val="002060"/>
                </a:solidFill>
              </a:rPr>
              <a:t>появляется строка </a:t>
            </a:r>
            <a:r>
              <a:rPr lang="ru-RU" sz="2100" i="1" dirty="0" smtClean="0">
                <a:solidFill>
                  <a:srgbClr val="002060"/>
                </a:solidFill>
              </a:rPr>
              <a:t>«</a:t>
            </a:r>
            <a:r>
              <a:rPr lang="ru-RU" sz="2100" i="1" dirty="0" err="1" smtClean="0">
                <a:solidFill>
                  <a:srgbClr val="002060"/>
                </a:solidFill>
              </a:rPr>
              <a:t>Неидентифицированные</a:t>
            </a:r>
            <a:r>
              <a:rPr lang="ru-RU" sz="2100" i="1" dirty="0" smtClean="0">
                <a:solidFill>
                  <a:srgbClr val="002060"/>
                </a:solidFill>
              </a:rPr>
              <a:t> ссылки на работы автора»</a:t>
            </a:r>
            <a:r>
              <a:rPr lang="ru-RU" sz="2100" dirty="0" smtClean="0">
                <a:solidFill>
                  <a:srgbClr val="002060"/>
                </a:solidFill>
              </a:rPr>
              <a:t>, нужно выбрать это поле, далее нажать на </a:t>
            </a:r>
            <a:r>
              <a:rPr lang="ru-RU" sz="2100" i="1" dirty="0" smtClean="0">
                <a:solidFill>
                  <a:srgbClr val="002060"/>
                </a:solidFill>
              </a:rPr>
              <a:t>«Поиск»</a:t>
            </a:r>
            <a:endParaRPr lang="ru-RU" sz="2100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1079" r="11774" b="5398"/>
          <a:stretch/>
        </p:blipFill>
        <p:spPr bwMode="auto">
          <a:xfrm>
            <a:off x="107504" y="0"/>
            <a:ext cx="9036496" cy="55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660232" y="386619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00" y="4365104"/>
            <a:ext cx="5969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0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45224"/>
            <a:ext cx="9144000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 </a:t>
            </a:r>
            <a:r>
              <a:rPr lang="ru-RU" sz="2100" dirty="0">
                <a:solidFill>
                  <a:srgbClr val="002060"/>
                </a:solidFill>
              </a:rPr>
              <a:t>с</a:t>
            </a:r>
            <a:r>
              <a:rPr lang="ru-RU" sz="2100" dirty="0" smtClean="0">
                <a:solidFill>
                  <a:srgbClr val="002060"/>
                </a:solidFill>
              </a:rPr>
              <a:t>писке выходят работы, которые процитированы, но еще не введены в базу данных </a:t>
            </a:r>
            <a:r>
              <a:rPr lang="en-US" sz="2100" dirty="0" smtClean="0">
                <a:solidFill>
                  <a:srgbClr val="002060"/>
                </a:solidFill>
              </a:rPr>
              <a:t>elibrary.ru</a:t>
            </a:r>
            <a:r>
              <a:rPr lang="ru-RU" sz="2100" dirty="0" smtClean="0">
                <a:solidFill>
                  <a:srgbClr val="002060"/>
                </a:solidFill>
              </a:rPr>
              <a:t>. Для этого необходимо найти эти работы и сверить со списком ваших публикаций. В списке отразились 2 статьи 2005 </a:t>
            </a:r>
            <a:r>
              <a:rPr lang="ru-RU" sz="2100" dirty="0" smtClean="0">
                <a:solidFill>
                  <a:srgbClr val="002060"/>
                </a:solidFill>
              </a:rPr>
              <a:t>года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9137" r="11692" b="3856"/>
          <a:stretch/>
        </p:blipFill>
        <p:spPr bwMode="auto">
          <a:xfrm>
            <a:off x="323528" y="23695"/>
            <a:ext cx="8568952" cy="54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4619">
            <a:off x="270607" y="1162724"/>
            <a:ext cx="5969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1" y="2204864"/>
            <a:ext cx="6397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2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9143999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да</a:t>
            </a:r>
            <a:r>
              <a:rPr lang="ru-RU" sz="2100" dirty="0" smtClean="0">
                <a:solidFill>
                  <a:srgbClr val="002060"/>
                </a:solidFill>
              </a:rPr>
              <a:t>лее </a:t>
            </a:r>
            <a:r>
              <a:rPr lang="ru-RU" sz="2100" dirty="0" smtClean="0">
                <a:solidFill>
                  <a:srgbClr val="002060"/>
                </a:solidFill>
              </a:rPr>
              <a:t>смотрим в списке публикаций автора и видим, что </a:t>
            </a:r>
            <a:r>
              <a:rPr lang="ru-RU" sz="2100" dirty="0" smtClean="0">
                <a:solidFill>
                  <a:srgbClr val="002060"/>
                </a:solidFill>
              </a:rPr>
              <a:t>публикации за </a:t>
            </a:r>
            <a:r>
              <a:rPr lang="ru-RU" sz="2100" dirty="0" smtClean="0">
                <a:solidFill>
                  <a:srgbClr val="002060"/>
                </a:solidFill>
              </a:rPr>
              <a:t>2005 </a:t>
            </a:r>
            <a:r>
              <a:rPr lang="ru-RU" sz="2100" dirty="0" smtClean="0">
                <a:solidFill>
                  <a:srgbClr val="002060"/>
                </a:solidFill>
              </a:rPr>
              <a:t>год </a:t>
            </a:r>
            <a:r>
              <a:rPr lang="ru-RU" sz="2100" dirty="0" smtClean="0">
                <a:solidFill>
                  <a:srgbClr val="002060"/>
                </a:solidFill>
              </a:rPr>
              <a:t>не отражаются, то есть их необходимо добавить в </a:t>
            </a:r>
            <a:r>
              <a:rPr lang="ru-RU" sz="2100" dirty="0" smtClean="0">
                <a:solidFill>
                  <a:srgbClr val="002060"/>
                </a:solidFill>
              </a:rPr>
              <a:t>базу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0227" r="27871" b="7531"/>
          <a:stretch/>
        </p:blipFill>
        <p:spPr bwMode="auto">
          <a:xfrm>
            <a:off x="539552" y="-1"/>
            <a:ext cx="8039518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39552" y="4581128"/>
            <a:ext cx="45365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292080" y="4221088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76047"/>
            <a:ext cx="536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6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6138" b="5039"/>
          <a:stretch/>
        </p:blipFill>
        <p:spPr>
          <a:xfrm>
            <a:off x="521803" y="83581"/>
            <a:ext cx="8028384" cy="566415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419872" y="4365104"/>
            <a:ext cx="3456384" cy="6480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rot="10800000" flipV="1">
            <a:off x="755576" y="5626250"/>
            <a:ext cx="7560839" cy="971102"/>
          </a:xfrm>
        </p:spPr>
        <p:txBody>
          <a:bodyPr>
            <a:normAutofit fontScale="92500"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Необходимо выбрать из списка свою фамилию, нажать на диаграмму с показателями, где отображаются привязанные публикации автора, для обновления </a:t>
            </a:r>
            <a:r>
              <a:rPr lang="ru-RU" sz="2100" b="1" dirty="0" smtClean="0">
                <a:solidFill>
                  <a:srgbClr val="002060"/>
                </a:solidFill>
              </a:rPr>
              <a:t>данных.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874" t="5008" r="16195" b="34894"/>
          <a:stretch/>
        </p:blipFill>
        <p:spPr>
          <a:xfrm>
            <a:off x="251520" y="116632"/>
            <a:ext cx="5616624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55" y="1772816"/>
            <a:ext cx="1080120" cy="604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16" y="3018634"/>
            <a:ext cx="1152128" cy="554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8738" t="58400" r="30313" b="5201"/>
          <a:stretch/>
        </p:blipFill>
        <p:spPr>
          <a:xfrm>
            <a:off x="3707904" y="3717032"/>
            <a:ext cx="5256584" cy="2628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4725144"/>
            <a:ext cx="4464496" cy="9361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4292514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После успешного обновления </a:t>
            </a:r>
            <a:r>
              <a:rPr lang="ru-RU" b="1" dirty="0" smtClean="0">
                <a:solidFill>
                  <a:srgbClr val="002060"/>
                </a:solidFill>
              </a:rPr>
              <a:t>все</a:t>
            </a:r>
            <a:r>
              <a:rPr lang="ru-RU" b="1" dirty="0" smtClean="0">
                <a:solidFill>
                  <a:srgbClr val="002060"/>
                </a:solidFill>
              </a:rPr>
              <a:t>х </a:t>
            </a:r>
            <a:r>
              <a:rPr lang="ru-RU" b="1" dirty="0" smtClean="0">
                <a:solidFill>
                  <a:srgbClr val="002060"/>
                </a:solidFill>
              </a:rPr>
              <a:t>показателей</a:t>
            </a:r>
            <a:r>
              <a:rPr lang="ru-RU" b="1" dirty="0" smtClean="0">
                <a:solidFill>
                  <a:srgbClr val="002060"/>
                </a:solidFill>
              </a:rPr>
              <a:t>, увеличились результаты </a:t>
            </a:r>
            <a:r>
              <a:rPr lang="ru-RU" b="1" dirty="0" smtClean="0">
                <a:solidFill>
                  <a:srgbClr val="002060"/>
                </a:solidFill>
              </a:rPr>
              <a:t>публикационной активности</a:t>
            </a:r>
            <a:r>
              <a:rPr lang="ru-RU" b="1" dirty="0">
                <a:solidFill>
                  <a:srgbClr val="002060"/>
                </a:solidFill>
              </a:rPr>
              <a:t> автора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649"/>
            <a:ext cx="8964487" cy="8821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Добавление непривязанных публикаций в список работ автора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647929"/>
            <a:ext cx="9144000" cy="124498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После осуществления входа в личный кабинет, нужно открыть раздел «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SCIENCE INDEX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для авторов», где собраны все инструменты и сервисы, предназначенные для авторов научных публикаций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9173" r="30424" b="5009"/>
          <a:stretch/>
        </p:blipFill>
        <p:spPr bwMode="auto">
          <a:xfrm>
            <a:off x="179512" y="551163"/>
            <a:ext cx="8568952" cy="51125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2325216"/>
            <a:ext cx="3528392" cy="703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447">
            <a:off x="1547664" y="3204152"/>
            <a:ext cx="500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70" y="3578225"/>
            <a:ext cx="536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5619" r="30193" b="6250"/>
          <a:stretch/>
        </p:blipFill>
        <p:spPr bwMode="auto">
          <a:xfrm>
            <a:off x="179512" y="46025"/>
            <a:ext cx="8728364" cy="5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483768" y="4221088"/>
            <a:ext cx="3672408" cy="1452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62713"/>
            <a:ext cx="9143999" cy="9952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тобы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просмотреть список своих публикаций,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перейти по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ссылке в разделе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"Мои публикации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7543" r="11245" b="6003"/>
          <a:stretch/>
        </p:blipFill>
        <p:spPr bwMode="auto">
          <a:xfrm>
            <a:off x="179512" y="37304"/>
            <a:ext cx="8759405" cy="5335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188464" y="4293096"/>
            <a:ext cx="293504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321961" y="3034502"/>
            <a:ext cx="38396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H="1">
            <a:off x="6321961" y="3429000"/>
            <a:ext cx="3839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08520" y="5373216"/>
            <a:ext cx="925252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найти в списке непривязанные публикации автора, выбрать поля: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«все публикации автора на портале 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elibrary.ru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«непривязанные публикации, которые могут принадлежать данному автору»,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далее нажать на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поиск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0200" b="6250"/>
          <a:stretch/>
        </p:blipFill>
        <p:spPr bwMode="auto">
          <a:xfrm>
            <a:off x="203176" y="13072"/>
            <a:ext cx="8761312" cy="52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09906"/>
            <a:ext cx="9144000" cy="1628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щательно просмотрев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весь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открывшийся список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найти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свои публикации,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выделить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их и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выбрать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операцию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"Добавить выделенные публикации в список работ автора"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 панели "Инструменты"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(справа) 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604448" y="3422073"/>
            <a:ext cx="3600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835696" y="1968771"/>
            <a:ext cx="2160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389092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9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публикации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автором которых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не являетесь, можно удалить из списка непривязанных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публикаций, выделить их и выбрать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пункт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Удалить выделенные публикации из списка работ автора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5227" r="10463" b="4869"/>
          <a:stretch/>
        </p:blipFill>
        <p:spPr bwMode="auto">
          <a:xfrm>
            <a:off x="551028" y="116632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2324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87" y="3861048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87" y="4365104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0686">
            <a:off x="7569755" y="4200798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19" y="5273823"/>
            <a:ext cx="9143999" cy="12515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чтобы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найти не включенные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список публикаций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патенты,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отметить галочкой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«патент»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 поле тип публикаций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выбрать поле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«непривязанные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публикации, которые могут принадлежать данному автору»,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далее нажать на 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поиск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b="2352"/>
          <a:stretch/>
        </p:blipFill>
        <p:spPr bwMode="auto">
          <a:xfrm>
            <a:off x="395536" y="116632"/>
            <a:ext cx="849694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1278">
            <a:off x="2170062" y="3015326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0999" y="4046754"/>
            <a:ext cx="523876" cy="3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9879" y="3673516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8166">
            <a:off x="6304611" y="4839116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6548" r="11650" b="6250"/>
          <a:stretch/>
        </p:blipFill>
        <p:spPr bwMode="auto">
          <a:xfrm>
            <a:off x="474878" y="116632"/>
            <a:ext cx="84249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589240"/>
            <a:ext cx="9144000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айти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списке свои патенты, выделить их 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выбрать операцию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"Добавить выделенные публикации в список работ автора"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 панели 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"Инструменты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(справа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91114" y="2852936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14" y="4149080"/>
            <a:ext cx="523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7103" flipH="1">
            <a:off x="8507434" y="4058902"/>
            <a:ext cx="484237" cy="30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6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8964487" cy="908720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 smtClean="0"/>
              <a:t>Осуществить вход </a:t>
            </a:r>
            <a:r>
              <a:rPr lang="ru-RU" sz="2100" b="1" dirty="0"/>
              <a:t>в личный </a:t>
            </a:r>
            <a:r>
              <a:rPr lang="ru-RU" sz="2100" b="1" dirty="0" smtClean="0"/>
              <a:t>кабинет и открыть </a:t>
            </a:r>
            <a:r>
              <a:rPr lang="ru-RU" sz="2100" b="1" dirty="0"/>
              <a:t>раздел </a:t>
            </a:r>
            <a:endParaRPr lang="ru-RU" sz="2100" b="1" dirty="0" smtClean="0"/>
          </a:p>
          <a:p>
            <a:pPr algn="ctr"/>
            <a:r>
              <a:rPr lang="ru-RU" sz="2100" b="1" i="1" dirty="0" smtClean="0"/>
              <a:t>«</a:t>
            </a:r>
            <a:r>
              <a:rPr lang="ru-RU" sz="2100" b="1" i="1" dirty="0"/>
              <a:t>SCIENCE INDEX для авторов</a:t>
            </a:r>
            <a:r>
              <a:rPr lang="ru-RU" sz="2100" b="1" i="1" dirty="0" smtClean="0"/>
              <a:t>»</a:t>
            </a:r>
            <a:endParaRPr lang="ru-RU" sz="21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6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Прикрепление ссылок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33619" b="8902"/>
          <a:stretch/>
        </p:blipFill>
        <p:spPr bwMode="auto">
          <a:xfrm>
            <a:off x="539552" y="404664"/>
            <a:ext cx="77204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1709</TotalTime>
  <Words>430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Georgia</vt:lpstr>
      <vt:lpstr>Times New Roman</vt:lpstr>
      <vt:lpstr>Trebuchet MS</vt:lpstr>
      <vt:lpstr>Воздушный поток</vt:lpstr>
      <vt:lpstr>Презентация PowerPoint</vt:lpstr>
      <vt:lpstr>После осуществления входа в личный кабинет, нужно открыть раздел «SCIENCE INDEX для авторов», где собраны все инструменты и сервисы, предназначенные для авторов научных публикаций</vt:lpstr>
      <vt:lpstr>чтобы просмотреть список своих публикаций, нужно перейти по ссылке в разделе "Мои публикации"</vt:lpstr>
      <vt:lpstr>найти в списке непривязанные публикации автора, выбрать поля: «все публикации автора на портале elibrary.ru» и «непривязанные публикации, которые могут принадлежать данному автору», далее нажать на поиск</vt:lpstr>
      <vt:lpstr>тщательно просмотрев весь открывшийся список, найти свои публикации, выделить их и выбрать операцию "Добавить выделенные публикации в список работ автора" в панели "Инструменты" (справа) </vt:lpstr>
      <vt:lpstr> публикации, автором которых Вы не являетесь, можно удалить из списка непривязанных публикаций, выделить их и выбрать пункт "Удалить выделенные публикации из списка работ автора"</vt:lpstr>
      <vt:lpstr>чтобы найти не включенные в список публикаций патенты, нужно отметить галочкой «патент» в поле тип публикаций и выбрать поле «непривязанные публикации, которые могут принадлежать данному автору», далее нажать на поиск</vt:lpstr>
      <vt:lpstr>найти в списке свои патенты, выделить их и выбрать операцию "Добавить выделенные публикации в список работ автора" в панели "Инструменты"(справа)</vt:lpstr>
      <vt:lpstr>Прикрепление ссылок</vt:lpstr>
      <vt:lpstr>перейти по ссылке в раздел "Анализ публикационной активности" </vt:lpstr>
      <vt:lpstr>в панели "Инструменты« (справа) открыть вкладку  «Список ссылок на работы автора»</vt:lpstr>
      <vt:lpstr> чтобы найти в списке непривязанные ссылки, необходимо выбрать поля: «ссылки из всех публикаций на портале elibrary.ru» и «непривязанные ссылки, которые могут принадлежать данному автору», далее нажать на поиск</vt:lpstr>
      <vt:lpstr>в открытом списке найти ссылки, выделить их и выбрать операцию "Добавить выделенные ссылки в список цитирований автора" в панели "Инструменты" (справа) </vt:lpstr>
      <vt:lpstr>Если в разделе «Список цитирований автора» появляется строка «Неидентифицированные ссылки на работы автора», нужно выбрать это поле, далее нажать на «Поиск»</vt:lpstr>
      <vt:lpstr>В списке выходят работы, которые процитированы, но еще не введены в базу данных elibrary.ru. Для этого необходимо найти эти работы и сверить со списком ваших публикаций. В списке отразились 2 статьи 2005 года</vt:lpstr>
      <vt:lpstr>далее смотрим в списке публикаций автора и видим, что публикации за 2005 год не отражаются, то есть их необходимо добавить в базу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302room</dc:creator>
  <cp:lastModifiedBy>User</cp:lastModifiedBy>
  <cp:revision>63</cp:revision>
  <dcterms:created xsi:type="dcterms:W3CDTF">2022-09-06T07:10:58Z</dcterms:created>
  <dcterms:modified xsi:type="dcterms:W3CDTF">2022-09-29T08:11:15Z</dcterms:modified>
</cp:coreProperties>
</file>